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Roboto" panose="02000000000000000000" pitchFamily="2" charset="0"/>
      <p:regular r:id="rId33"/>
      <p:bold r:id="rId34"/>
      <p:italic r:id="rId35"/>
      <p:boldItalic r:id="rId36"/>
    </p:embeddedFont>
    <p:embeddedFont>
      <p:font typeface="Roboto Slab"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6"/>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4b0190dc2_2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4b0190dc2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 </a:t>
            </a:r>
            <a:endParaRPr/>
          </a:p>
          <a:p>
            <a:pPr marL="0" lvl="0" indent="0" algn="l" rtl="0">
              <a:spcBef>
                <a:spcPts val="0"/>
              </a:spcBef>
              <a:spcAft>
                <a:spcPts val="0"/>
              </a:spcAft>
              <a:buClr>
                <a:schemeClr val="dk1"/>
              </a:buClr>
              <a:buSzPts val="1100"/>
              <a:buFont typeface="Arial"/>
              <a:buNone/>
            </a:pPr>
            <a:r>
              <a:rPr lang="en">
                <a:solidFill>
                  <a:schemeClr val="dk1"/>
                </a:solidFill>
              </a:rPr>
              <a:t>We create a dataframe by  aggregating the number of total employee located  in each states based on case_number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Then, we plotting the maps.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4b0190dc2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4b0190dc2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 </a:t>
            </a:r>
            <a:endParaRPr/>
          </a:p>
          <a:p>
            <a:pPr marL="0" lvl="0" indent="0" algn="l" rtl="0">
              <a:spcBef>
                <a:spcPts val="0"/>
              </a:spcBef>
              <a:spcAft>
                <a:spcPts val="0"/>
              </a:spcAft>
              <a:buNone/>
            </a:pPr>
            <a:r>
              <a:rPr lang="en"/>
              <a:t>California has the highest distribution of employees, followed by Texas, Washington, Florida, New York, Illinois, and New Jersey. </a:t>
            </a:r>
            <a:endParaRPr/>
          </a:p>
          <a:p>
            <a:pPr marL="0" lvl="0" indent="0" algn="l" rtl="0">
              <a:spcBef>
                <a:spcPts val="0"/>
              </a:spcBef>
              <a:spcAft>
                <a:spcPts val="0"/>
              </a:spcAft>
              <a:buNone/>
            </a:pPr>
            <a:r>
              <a:rPr lang="en"/>
              <a:t>This matches up with the data from the previous plot which showed employer distribution.</a:t>
            </a:r>
            <a:endParaRPr/>
          </a:p>
          <a:p>
            <a:pPr marL="0" lvl="0" indent="0" algn="l" rtl="0">
              <a:spcBef>
                <a:spcPts val="0"/>
              </a:spcBef>
              <a:spcAft>
                <a:spcPts val="0"/>
              </a:spcAft>
              <a:buNone/>
            </a:pPr>
            <a:r>
              <a:rPr lang="en"/>
              <a:t> These regions are willing to pay more salaries to foreign employees than in other regions, which may  be the reason why foreign employees are prefer to locate.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4b0190dc2_0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4b0190dc2_0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Tania: </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4b0190dc2_0_7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4b0190dc2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Tania: </a:t>
            </a:r>
            <a:endParaRPr>
              <a:solidFill>
                <a:schemeClr val="dk1"/>
              </a:solidFill>
            </a:endParaRPr>
          </a:p>
          <a:p>
            <a:pPr marL="0" lvl="0" indent="0" algn="l" rtl="0">
              <a:spcBef>
                <a:spcPts val="0"/>
              </a:spcBef>
              <a:spcAft>
                <a:spcPts val="0"/>
              </a:spcAft>
              <a:buNone/>
            </a:pPr>
            <a:r>
              <a:rPr lang="en"/>
              <a:t>Most of the jobs from the program are in the Software Engineering field or in the IT sector. Next in line are jobs in the analytics and healthcare fields.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4b0190dc2_0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4b0190dc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Tania: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4b0190dc2_0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4b0190dc2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Tania: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Most of the jobs from the program in Georgia are in the Software Engineering field or in the IT sector.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4b0190dc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4b0190dc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Tania: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455af307b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455af307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Tania: </a:t>
            </a:r>
            <a:endParaRPr>
              <a:solidFill>
                <a:schemeClr val="dk1"/>
              </a:solidFill>
            </a:endParaRPr>
          </a:p>
          <a:p>
            <a:pPr marL="0" lvl="0" indent="0" algn="l" rtl="0">
              <a:spcBef>
                <a:spcPts val="0"/>
              </a:spcBef>
              <a:spcAft>
                <a:spcPts val="0"/>
              </a:spcAft>
              <a:buNone/>
            </a:pPr>
            <a:r>
              <a:rPr lang="en"/>
              <a:t>Number of cases shot up in 2017, otherwise had a steady progression rate that is tapering off in 2020. Possibly due to change in administration and the pandemic.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04b0190dc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04b0190dc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Leticia: </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04b0190dc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04b0190dc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wage in the program has increased by a few thousand dollars over the decade.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04b0190dc2_0_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04b0190dc2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Pranshu: </a:t>
            </a:r>
            <a:endParaRPr/>
          </a:p>
          <a:p>
            <a:pPr marL="0" lvl="0" indent="0" algn="l" rtl="0">
              <a:spcBef>
                <a:spcPts val="0"/>
              </a:spcBef>
              <a:spcAft>
                <a:spcPts val="0"/>
              </a:spcAft>
              <a:buNone/>
            </a:pPr>
            <a:r>
              <a:rPr lang="en"/>
              <a:t>To give a brief overview of the data - </a:t>
            </a:r>
            <a:endParaRPr/>
          </a:p>
          <a:p>
            <a:pPr marL="457200" lvl="0" indent="-298450" algn="l" rtl="0">
              <a:spcBef>
                <a:spcPts val="0"/>
              </a:spcBef>
              <a:spcAft>
                <a:spcPts val="0"/>
              </a:spcAft>
              <a:buSzPts val="1100"/>
              <a:buAutoNum type="arabicPeriod"/>
            </a:pPr>
            <a:r>
              <a:rPr lang="en"/>
              <a:t>We have 9 years of data consisting of different case numbers, the wage rate, their visa class etc. from 2012-2020 which gives an overview of the wages earned by people living in different areas within United States</a:t>
            </a:r>
            <a:endParaRPr/>
          </a:p>
          <a:p>
            <a:pPr marL="457200" lvl="0" indent="-298450" algn="l" rtl="0">
              <a:spcBef>
                <a:spcPts val="0"/>
              </a:spcBef>
              <a:spcAft>
                <a:spcPts val="0"/>
              </a:spcAft>
              <a:buSzPts val="1100"/>
              <a:buAutoNum type="arabicPeriod"/>
            </a:pPr>
            <a:r>
              <a:rPr lang="en"/>
              <a:t>There were certain columns not present in the initial years but were present in the latter ones. Therefore to maintain consistency, we eliminated some of the columns and renamed some which ideally contained the same information.</a:t>
            </a:r>
            <a:endParaRPr/>
          </a:p>
          <a:p>
            <a:pPr marL="457200" lvl="0" indent="-298450" algn="l" rtl="0">
              <a:spcBef>
                <a:spcPts val="0"/>
              </a:spcBef>
              <a:spcAft>
                <a:spcPts val="0"/>
              </a:spcAft>
              <a:buSzPts val="1100"/>
              <a:buAutoNum type="arabicPeriod"/>
            </a:pPr>
            <a:r>
              <a:rPr lang="en"/>
              <a:t>There were multiple columns where the data had to be replaced so that we can have some consistency within columns. Eg. the state names were GA and Georgia as well, so we renamed to GA</a:t>
            </a:r>
            <a:endParaRPr/>
          </a:p>
          <a:p>
            <a:pPr marL="457200" lvl="0" indent="-298450" algn="l" rtl="0">
              <a:spcBef>
                <a:spcPts val="0"/>
              </a:spcBef>
              <a:spcAft>
                <a:spcPts val="0"/>
              </a:spcAft>
              <a:buSzPts val="1100"/>
              <a:buAutoNum type="arabicPeriod"/>
            </a:pPr>
            <a:r>
              <a:rPr lang="en"/>
              <a:t>After cleaning the data, we concatenated all the dataframes from different years into one called the main_df</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4b0190dc2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4b0190dc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4b0190dc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4b0190dc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Generally participants in the programs hold a college degree of either Bachelor’s or Master’s.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4b0190dc2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04b0190dc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4b0190dc2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4b0190dc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California holds </a:t>
            </a:r>
            <a:r>
              <a:rPr lang="en">
                <a:solidFill>
                  <a:schemeClr val="dk1"/>
                </a:solidFill>
              </a:rPr>
              <a:t>at least</a:t>
            </a:r>
            <a:r>
              <a:rPr lang="en"/>
              <a:t> over a 100,000 more employees than all of the other states.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04b0190dc2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04b0190dc2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4b0190dc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04b0190dc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Majority of the participants hold the Permanent Labor Certification title.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04b0190dc2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04b0190dc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04b0190dc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04b0190dc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can see that most of the employees don’t require travel and only 1/4th of the employees would require travel to work.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4b0190dc2_0_7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4b0190dc2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4b0190dc2_0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04b0190dc2_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of the employees don’t require training for their jobs. It can be assumed that the skills required to perform the jobs are gained from the level of education.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04b0190dc2_0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04b0190dc2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Pranshu: </a:t>
            </a:r>
            <a:endParaRPr>
              <a:solidFill>
                <a:schemeClr val="dk1"/>
              </a:solidFill>
            </a:endParaRPr>
          </a:p>
          <a:p>
            <a:pPr marL="0" lvl="0" indent="0" algn="l" rtl="0">
              <a:spcBef>
                <a:spcPts val="0"/>
              </a:spcBef>
              <a:spcAft>
                <a:spcPts val="0"/>
              </a:spcAft>
              <a:buNone/>
            </a:pPr>
            <a:r>
              <a:rPr lang="en"/>
              <a:t>This is a visual representation of the main dataframe with all the columns that we’re utilising.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04b0190dc2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04b0190dc2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4b0190dc2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04b0190dc2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Pranshu: </a:t>
            </a:r>
            <a:endParaRPr>
              <a:solidFill>
                <a:schemeClr val="dk1"/>
              </a:solidFill>
            </a:endParaRPr>
          </a:p>
          <a:p>
            <a:pPr marL="0" lvl="0" indent="0" algn="l" rtl="0">
              <a:spcBef>
                <a:spcPts val="0"/>
              </a:spcBef>
              <a:spcAft>
                <a:spcPts val="0"/>
              </a:spcAft>
              <a:buNone/>
            </a:pPr>
            <a:r>
              <a:rPr lang="en">
                <a:solidFill>
                  <a:schemeClr val="dk1"/>
                </a:solidFill>
              </a:rPr>
              <a:t>The full name of PWD is </a:t>
            </a:r>
            <a:r>
              <a:rPr lang="en">
                <a:solidFill>
                  <a:schemeClr val="dk1"/>
                </a:solidFill>
                <a:highlight>
                  <a:srgbClr val="FFFFFF"/>
                </a:highlight>
              </a:rPr>
              <a:t>Prevailing Wages Determined, which means the average wage paid to similarly employed workers in a specific occupation in the area of intended employment.</a:t>
            </a:r>
            <a:endParaRPr>
              <a:solidFill>
                <a:schemeClr val="dk1"/>
              </a:solidFill>
              <a:highlight>
                <a:srgbClr val="FFFFFF"/>
              </a:highlight>
            </a:endParaRPr>
          </a:p>
          <a:p>
            <a:pPr marL="0" lvl="0" indent="0" algn="l" rtl="0">
              <a:spcBef>
                <a:spcPts val="0"/>
              </a:spcBef>
              <a:spcAft>
                <a:spcPts val="0"/>
              </a:spcAft>
              <a:buNone/>
            </a:pPr>
            <a:r>
              <a:rPr lang="en">
                <a:solidFill>
                  <a:schemeClr val="dk1"/>
                </a:solidFill>
                <a:highlight>
                  <a:srgbClr val="FFFFFF"/>
                </a:highlight>
              </a:rPr>
              <a:t>We can simply understand it as the average salary in the local area.</a:t>
            </a:r>
            <a:endParaRPr>
              <a:solidFill>
                <a:schemeClr val="dk1"/>
              </a:solidFill>
              <a:highlight>
                <a:srgbClr val="FFFFFF"/>
              </a:highlight>
            </a:endParaRPr>
          </a:p>
          <a:p>
            <a:pPr marL="0" lvl="0" indent="0" algn="l" rtl="0">
              <a:spcBef>
                <a:spcPts val="0"/>
              </a:spcBef>
              <a:spcAft>
                <a:spcPts val="0"/>
              </a:spcAft>
              <a:buNone/>
            </a:pPr>
            <a:r>
              <a:rPr lang="en">
                <a:solidFill>
                  <a:schemeClr val="dk1"/>
                </a:solidFill>
                <a:highlight>
                  <a:srgbClr val="FFFFFF"/>
                </a:highlight>
              </a:rPr>
              <a:t>We recreated a new dataframe about the average salary of each region for  each year from the original dataframe</a:t>
            </a:r>
            <a:endParaRPr>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a:solidFill>
                <a:schemeClr val="dk1"/>
              </a:solidFill>
              <a:highlight>
                <a:srgbClr val="FFFFFF"/>
              </a:highlight>
            </a:endParaRPr>
          </a:p>
          <a:p>
            <a:pPr marL="0" lvl="0" indent="0" algn="l" rtl="0">
              <a:spcBef>
                <a:spcPts val="0"/>
              </a:spcBef>
              <a:spcAft>
                <a:spcPts val="0"/>
              </a:spcAft>
              <a:buNone/>
            </a:pPr>
            <a:endParaRPr>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04b0190dc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04b0190dc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Pranshu: </a:t>
            </a:r>
            <a:endParaRPr>
              <a:solidFill>
                <a:schemeClr val="dk1"/>
              </a:solidFill>
            </a:endParaRPr>
          </a:p>
          <a:p>
            <a:pPr marL="0" lvl="0" indent="0" algn="l" rtl="0">
              <a:spcBef>
                <a:spcPts val="0"/>
              </a:spcBef>
              <a:spcAft>
                <a:spcPts val="0"/>
              </a:spcAft>
              <a:buNone/>
            </a:pPr>
            <a:r>
              <a:rPr lang="en">
                <a:solidFill>
                  <a:schemeClr val="dk1"/>
                </a:solidFill>
              </a:rPr>
              <a:t>Compare to past, employers in nowadays are willing to pay more wages to foreign talents</a:t>
            </a:r>
            <a:endParaRPr>
              <a:solidFill>
                <a:schemeClr val="dk1"/>
              </a:solidFill>
            </a:endParaRPr>
          </a:p>
          <a:p>
            <a:pPr marL="0" lvl="0" indent="0" algn="l" rtl="0">
              <a:spcBef>
                <a:spcPts val="0"/>
              </a:spcBef>
              <a:spcAft>
                <a:spcPts val="0"/>
              </a:spcAft>
              <a:buNone/>
            </a:pPr>
            <a:r>
              <a:rPr lang="en"/>
              <a:t>California and Washington have remained the top paying states to employees from 2012 - 2020. Pennsylvania, Illinois, New York, Georgia, Virginia and Texas have seen a steady increase over this time period.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4b0190dc2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4b0190dc2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a:solidFill>
                  <a:schemeClr val="dk1"/>
                </a:solidFill>
                <a:highlight>
                  <a:srgbClr val="FFFFFF"/>
                </a:highlight>
              </a:rPr>
              <a:t>Lin: </a:t>
            </a:r>
            <a:endParaRPr>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en">
                <a:solidFill>
                  <a:schemeClr val="dk1"/>
                </a:solidFill>
                <a:highlight>
                  <a:srgbClr val="FFFFFF"/>
                </a:highlight>
              </a:rPr>
              <a:t>We create a dataframe about the average working experience of each states for each year </a:t>
            </a:r>
            <a:endParaRPr>
              <a:solidFill>
                <a:schemeClr val="dk1"/>
              </a:solidFill>
              <a:highlight>
                <a:srgbClr val="FFFFFF"/>
              </a:highlight>
            </a:endParaRPr>
          </a:p>
          <a:p>
            <a:pPr marL="0" lvl="0" indent="0" algn="l" rtl="0">
              <a:spcBef>
                <a:spcPts val="0"/>
              </a:spcBef>
              <a:spcAft>
                <a:spcPts val="0"/>
              </a:spcAft>
              <a:buClr>
                <a:schemeClr val="dk1"/>
              </a:buClr>
              <a:buSzPts val="1100"/>
              <a:buFont typeface="Arial"/>
              <a:buNone/>
            </a:pPr>
            <a:endParaRPr>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4b0190dc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4b0190dc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solidFill>
                  <a:schemeClr val="lt1"/>
                </a:solidFill>
                <a:highlight>
                  <a:schemeClr val="lt1"/>
                </a:highlight>
              </a:rPr>
              <a:t>LLin: </a:t>
            </a:r>
            <a:endParaRPr>
              <a:solidFill>
                <a:schemeClr val="lt1"/>
              </a:solidFill>
              <a:highlight>
                <a:schemeClr val="lt1"/>
              </a:highlight>
            </a:endParaRPr>
          </a:p>
          <a:p>
            <a:pPr marL="0" lvl="0" indent="0" algn="l" rtl="0">
              <a:spcBef>
                <a:spcPts val="0"/>
              </a:spcBef>
              <a:spcAft>
                <a:spcPts val="0"/>
              </a:spcAft>
              <a:buNone/>
            </a:pPr>
            <a:r>
              <a:rPr lang="en"/>
              <a:t>Lin: </a:t>
            </a:r>
            <a:endParaRPr/>
          </a:p>
          <a:p>
            <a:pPr marL="0" lvl="0" indent="0" algn="l" rtl="0">
              <a:spcBef>
                <a:spcPts val="0"/>
              </a:spcBef>
              <a:spcAft>
                <a:spcPts val="0"/>
              </a:spcAft>
              <a:buNone/>
            </a:pPr>
            <a:r>
              <a:rPr lang="en"/>
              <a:t>We can see that compared with eight years ago, the requirements for work experience in the United States have decreased.  Employers in nowadays are giving more opportunities to fresh graduates.</a:t>
            </a:r>
            <a:endParaRPr/>
          </a:p>
          <a:p>
            <a:pPr marL="0" lvl="0" indent="0" algn="l" rtl="0">
              <a:spcBef>
                <a:spcPts val="0"/>
              </a:spcBef>
              <a:spcAft>
                <a:spcPts val="0"/>
              </a:spcAft>
              <a:buNone/>
            </a:pPr>
            <a:r>
              <a:rPr lang="en"/>
              <a:t>In California, work experience for employees has decreased significantly since 2014. North of the Rocky Mountain regions have consistently required less work experience. Georgia fluctuate in terms of work experience starting with a decrease but then increasing again in the more recent years.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4b0190dc2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4b0190dc2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 </a:t>
            </a:r>
            <a:endParaRPr/>
          </a:p>
          <a:p>
            <a:pPr marL="0" lvl="0" indent="0" algn="l" rtl="0">
              <a:spcBef>
                <a:spcPts val="0"/>
              </a:spcBef>
              <a:spcAft>
                <a:spcPts val="0"/>
              </a:spcAft>
              <a:buNone/>
            </a:pPr>
            <a:r>
              <a:rPr lang="en"/>
              <a:t>We aggregate the number of total employer for each states based on the case_number.</a:t>
            </a:r>
            <a:endParaRPr/>
          </a:p>
          <a:p>
            <a:pPr marL="0" lvl="0" indent="0" algn="l" rtl="0">
              <a:spcBef>
                <a:spcPts val="0"/>
              </a:spcBef>
              <a:spcAft>
                <a:spcPts val="0"/>
              </a:spcAft>
              <a:buNone/>
            </a:pPr>
            <a:r>
              <a:rPr lang="en">
                <a:solidFill>
                  <a:schemeClr val="dk1"/>
                </a:solidFill>
              </a:rPr>
              <a:t>Then, we plotting the maps by using folium package and json file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4b0190dc2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4b0190dc2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 </a:t>
            </a:r>
            <a:endParaRPr/>
          </a:p>
          <a:p>
            <a:pPr marL="0" lvl="0" indent="0" algn="l" rtl="0">
              <a:spcBef>
                <a:spcPts val="0"/>
              </a:spcBef>
              <a:spcAft>
                <a:spcPts val="0"/>
              </a:spcAft>
              <a:buNone/>
            </a:pPr>
            <a:r>
              <a:rPr lang="en"/>
              <a:t>California has most companies that employ immigrants the most , followed by Texas, Washington, Florida, Illinois, New York, and New Jersey.</a:t>
            </a:r>
            <a:endParaRPr/>
          </a:p>
          <a:p>
            <a:pPr marL="0" lvl="0" indent="0" algn="l" rtl="0">
              <a:spcBef>
                <a:spcPts val="0"/>
              </a:spcBef>
              <a:spcAft>
                <a:spcPts val="0"/>
              </a:spcAft>
              <a:buNone/>
            </a:pPr>
            <a:r>
              <a:rPr lang="en"/>
              <a:t>We can tell that the more developed the region, the more inclined to recruit foreign employees.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0" y="1994683"/>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US Prevailing Wage Program</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Code for Employee Distribution </a:t>
            </a:r>
            <a:endParaRPr/>
          </a:p>
        </p:txBody>
      </p:sp>
      <p:sp>
        <p:nvSpPr>
          <p:cNvPr id="123" name="Google Shape;123;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4" name="Google Shape;124;p22"/>
          <p:cNvPicPr preferRelativeResize="0"/>
          <p:nvPr/>
        </p:nvPicPr>
        <p:blipFill>
          <a:blip r:embed="rId3">
            <a:alphaModFix/>
          </a:blip>
          <a:stretch>
            <a:fillRect/>
          </a:stretch>
        </p:blipFill>
        <p:spPr>
          <a:xfrm>
            <a:off x="360925" y="1366975"/>
            <a:ext cx="8422149" cy="3685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1011725" y="0"/>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Employee Distribution Among States</a:t>
            </a:r>
            <a:endParaRPr/>
          </a:p>
        </p:txBody>
      </p:sp>
      <p:pic>
        <p:nvPicPr>
          <p:cNvPr id="130" name="Google Shape;130;p23"/>
          <p:cNvPicPr preferRelativeResize="0"/>
          <p:nvPr/>
        </p:nvPicPr>
        <p:blipFill>
          <a:blip r:embed="rId3">
            <a:alphaModFix/>
          </a:blip>
          <a:stretch>
            <a:fillRect/>
          </a:stretch>
        </p:blipFill>
        <p:spPr>
          <a:xfrm>
            <a:off x="320338" y="676362"/>
            <a:ext cx="8503327" cy="3790776"/>
          </a:xfrm>
          <a:prstGeom prst="rect">
            <a:avLst/>
          </a:prstGeom>
          <a:noFill/>
          <a:ln>
            <a:noFill/>
          </a:ln>
        </p:spPr>
      </p:pic>
      <p:sp>
        <p:nvSpPr>
          <p:cNvPr id="131" name="Google Shape;131;p23"/>
          <p:cNvSpPr txBox="1"/>
          <p:nvPr/>
        </p:nvSpPr>
        <p:spPr>
          <a:xfrm>
            <a:off x="236713" y="4467150"/>
            <a:ext cx="8670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The above US map shows the concentration of employees in the PW program by state. More participants work in the darker colored states.</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Code for Top Job Titles in USA Wordcloud </a:t>
            </a:r>
            <a:endParaRPr/>
          </a:p>
        </p:txBody>
      </p:sp>
      <p:pic>
        <p:nvPicPr>
          <p:cNvPr id="137" name="Google Shape;137;p24"/>
          <p:cNvPicPr preferRelativeResize="0"/>
          <p:nvPr/>
        </p:nvPicPr>
        <p:blipFill>
          <a:blip r:embed="rId3">
            <a:alphaModFix/>
          </a:blip>
          <a:stretch>
            <a:fillRect/>
          </a:stretch>
        </p:blipFill>
        <p:spPr>
          <a:xfrm>
            <a:off x="2060138" y="1242325"/>
            <a:ext cx="5023722" cy="3694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Top Job Titles in USA Wordcloud </a:t>
            </a:r>
            <a:endParaRPr/>
          </a:p>
        </p:txBody>
      </p:sp>
      <p:pic>
        <p:nvPicPr>
          <p:cNvPr id="143" name="Google Shape;143;p25"/>
          <p:cNvPicPr preferRelativeResize="0"/>
          <p:nvPr/>
        </p:nvPicPr>
        <p:blipFill>
          <a:blip r:embed="rId3">
            <a:alphaModFix/>
          </a:blip>
          <a:stretch>
            <a:fillRect/>
          </a:stretch>
        </p:blipFill>
        <p:spPr>
          <a:xfrm>
            <a:off x="1122800" y="1299975"/>
            <a:ext cx="6786951" cy="3341776"/>
          </a:xfrm>
          <a:prstGeom prst="rect">
            <a:avLst/>
          </a:prstGeom>
          <a:noFill/>
          <a:ln>
            <a:noFill/>
          </a:ln>
        </p:spPr>
      </p:pic>
      <p:sp>
        <p:nvSpPr>
          <p:cNvPr id="144" name="Google Shape;144;p25"/>
          <p:cNvSpPr txBox="1"/>
          <p:nvPr/>
        </p:nvSpPr>
        <p:spPr>
          <a:xfrm>
            <a:off x="387900" y="4641750"/>
            <a:ext cx="83682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a:solidFill>
                  <a:schemeClr val="dk1"/>
                </a:solidFill>
                <a:latin typeface="Roboto"/>
                <a:ea typeface="Roboto"/>
                <a:cs typeface="Roboto"/>
                <a:sym typeface="Roboto"/>
              </a:rPr>
              <a:t>Most frequent job title/ job with the most PW application is Software Engineer in the United States</a:t>
            </a:r>
            <a:endParaRPr>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Code for Top Job Titles in Georgia Wordcloud </a:t>
            </a:r>
            <a:endParaRPr/>
          </a:p>
        </p:txBody>
      </p:sp>
      <p:pic>
        <p:nvPicPr>
          <p:cNvPr id="150" name="Google Shape;150;p26"/>
          <p:cNvPicPr preferRelativeResize="0"/>
          <p:nvPr/>
        </p:nvPicPr>
        <p:blipFill>
          <a:blip r:embed="rId3">
            <a:alphaModFix/>
          </a:blip>
          <a:stretch>
            <a:fillRect/>
          </a:stretch>
        </p:blipFill>
        <p:spPr>
          <a:xfrm>
            <a:off x="150600" y="1696900"/>
            <a:ext cx="5101350" cy="2697875"/>
          </a:xfrm>
          <a:prstGeom prst="rect">
            <a:avLst/>
          </a:prstGeom>
          <a:noFill/>
          <a:ln>
            <a:noFill/>
          </a:ln>
        </p:spPr>
      </p:pic>
      <p:pic>
        <p:nvPicPr>
          <p:cNvPr id="151" name="Google Shape;151;p26"/>
          <p:cNvPicPr preferRelativeResize="0"/>
          <p:nvPr/>
        </p:nvPicPr>
        <p:blipFill>
          <a:blip r:embed="rId4">
            <a:alphaModFix/>
          </a:blip>
          <a:stretch>
            <a:fillRect/>
          </a:stretch>
        </p:blipFill>
        <p:spPr>
          <a:xfrm>
            <a:off x="5414600" y="1287900"/>
            <a:ext cx="3598251" cy="3598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1035275" y="1266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Top Job Titles in Georgia Wordcloud </a:t>
            </a:r>
            <a:endParaRPr/>
          </a:p>
        </p:txBody>
      </p:sp>
      <p:pic>
        <p:nvPicPr>
          <p:cNvPr id="157" name="Google Shape;157;p27"/>
          <p:cNvPicPr preferRelativeResize="0"/>
          <p:nvPr/>
        </p:nvPicPr>
        <p:blipFill>
          <a:blip r:embed="rId3">
            <a:alphaModFix/>
          </a:blip>
          <a:stretch>
            <a:fillRect/>
          </a:stretch>
        </p:blipFill>
        <p:spPr>
          <a:xfrm>
            <a:off x="2691875" y="887425"/>
            <a:ext cx="3760257" cy="3694575"/>
          </a:xfrm>
          <a:prstGeom prst="rect">
            <a:avLst/>
          </a:prstGeom>
          <a:noFill/>
          <a:ln>
            <a:noFill/>
          </a:ln>
        </p:spPr>
      </p:pic>
      <p:sp>
        <p:nvSpPr>
          <p:cNvPr id="158" name="Google Shape;158;p27"/>
          <p:cNvSpPr txBox="1"/>
          <p:nvPr/>
        </p:nvSpPr>
        <p:spPr>
          <a:xfrm>
            <a:off x="79225" y="4656650"/>
            <a:ext cx="85656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a:solidFill>
                  <a:schemeClr val="dk1"/>
                </a:solidFill>
                <a:latin typeface="Roboto"/>
                <a:ea typeface="Roboto"/>
                <a:cs typeface="Roboto"/>
                <a:sym typeface="Roboto"/>
              </a:rPr>
              <a:t>Most frequent job title/ job with the most PW application is Software Engineer in the state of Georgia</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87900" y="449600"/>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a:p>
          <a:p>
            <a:pPr marL="0" lvl="0" indent="0" algn="l" rtl="0">
              <a:spcBef>
                <a:spcPts val="0"/>
              </a:spcBef>
              <a:spcAft>
                <a:spcPts val="0"/>
              </a:spcAft>
              <a:buNone/>
            </a:pPr>
            <a:r>
              <a:rPr lang="en"/>
              <a:t>Code for plotting number of cases in the US PWD 2012 - 2020</a:t>
            </a:r>
            <a:endParaRPr/>
          </a:p>
        </p:txBody>
      </p:sp>
      <p:pic>
        <p:nvPicPr>
          <p:cNvPr id="164" name="Google Shape;164;p28"/>
          <p:cNvPicPr preferRelativeResize="0"/>
          <p:nvPr/>
        </p:nvPicPr>
        <p:blipFill>
          <a:blip r:embed="rId3">
            <a:alphaModFix/>
          </a:blip>
          <a:stretch>
            <a:fillRect/>
          </a:stretch>
        </p:blipFill>
        <p:spPr>
          <a:xfrm>
            <a:off x="421263" y="1905374"/>
            <a:ext cx="8301474" cy="2282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964650" y="250600"/>
            <a:ext cx="7548300" cy="914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Trend of Number of Cases in the US Prevailing Wage Program from 2012 to 2020</a:t>
            </a:r>
            <a:endParaRPr/>
          </a:p>
        </p:txBody>
      </p:sp>
      <p:pic>
        <p:nvPicPr>
          <p:cNvPr id="170" name="Google Shape;170;p29"/>
          <p:cNvPicPr preferRelativeResize="0"/>
          <p:nvPr/>
        </p:nvPicPr>
        <p:blipFill>
          <a:blip r:embed="rId3">
            <a:alphaModFix/>
          </a:blip>
          <a:stretch>
            <a:fillRect/>
          </a:stretch>
        </p:blipFill>
        <p:spPr>
          <a:xfrm>
            <a:off x="1141200" y="1164700"/>
            <a:ext cx="7195208" cy="3530851"/>
          </a:xfrm>
          <a:prstGeom prst="rect">
            <a:avLst/>
          </a:prstGeom>
          <a:noFill/>
          <a:ln>
            <a:noFill/>
          </a:ln>
        </p:spPr>
      </p:pic>
      <p:sp>
        <p:nvSpPr>
          <p:cNvPr id="171" name="Google Shape;171;p29"/>
          <p:cNvSpPr txBox="1"/>
          <p:nvPr/>
        </p:nvSpPr>
        <p:spPr>
          <a:xfrm>
            <a:off x="1199425" y="4743300"/>
            <a:ext cx="7185900" cy="400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a:solidFill>
                  <a:schemeClr val="dk1"/>
                </a:solidFill>
                <a:latin typeface="Roboto"/>
                <a:ea typeface="Roboto"/>
                <a:cs typeface="Roboto"/>
                <a:sym typeface="Roboto"/>
              </a:rPr>
              <a:t>Highest number of cases noted in 2017</a:t>
            </a:r>
            <a:endParaRPr>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87900" y="8917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Code for plotting average wage in the US PWD 2012 - 2020</a:t>
            </a:r>
            <a:endParaRPr/>
          </a:p>
          <a:p>
            <a:pPr marL="0" lvl="0" indent="0" algn="l" rtl="0">
              <a:spcBef>
                <a:spcPts val="0"/>
              </a:spcBef>
              <a:spcAft>
                <a:spcPts val="0"/>
              </a:spcAft>
              <a:buNone/>
            </a:pPr>
            <a:endParaRPr/>
          </a:p>
        </p:txBody>
      </p:sp>
      <p:pic>
        <p:nvPicPr>
          <p:cNvPr id="177" name="Google Shape;177;p30"/>
          <p:cNvPicPr preferRelativeResize="0"/>
          <p:nvPr/>
        </p:nvPicPr>
        <p:blipFill>
          <a:blip r:embed="rId3">
            <a:alphaModFix/>
          </a:blip>
          <a:stretch>
            <a:fillRect/>
          </a:stretch>
        </p:blipFill>
        <p:spPr>
          <a:xfrm>
            <a:off x="152400" y="1724525"/>
            <a:ext cx="8839202" cy="25107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387900" y="857850"/>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Trend of Average Wage in the US Prevailing Wage Program from 2012 to 2020</a:t>
            </a:r>
            <a:endParaRPr/>
          </a:p>
          <a:p>
            <a:pPr marL="0" lvl="0" indent="0" algn="l" rtl="0">
              <a:spcBef>
                <a:spcPts val="0"/>
              </a:spcBef>
              <a:spcAft>
                <a:spcPts val="0"/>
              </a:spcAft>
              <a:buNone/>
            </a:pPr>
            <a:endParaRPr/>
          </a:p>
        </p:txBody>
      </p:sp>
      <p:pic>
        <p:nvPicPr>
          <p:cNvPr id="183" name="Google Shape;183;p31"/>
          <p:cNvPicPr preferRelativeResize="0"/>
          <p:nvPr/>
        </p:nvPicPr>
        <p:blipFill>
          <a:blip r:embed="rId3">
            <a:alphaModFix/>
          </a:blip>
          <a:stretch>
            <a:fillRect/>
          </a:stretch>
        </p:blipFill>
        <p:spPr>
          <a:xfrm>
            <a:off x="1123725" y="1311175"/>
            <a:ext cx="6993408" cy="35308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Main Dataframe</a:t>
            </a:r>
            <a:endParaRPr/>
          </a:p>
        </p:txBody>
      </p:sp>
      <p:pic>
        <p:nvPicPr>
          <p:cNvPr id="70" name="Google Shape;70;p14"/>
          <p:cNvPicPr preferRelativeResize="0"/>
          <p:nvPr/>
        </p:nvPicPr>
        <p:blipFill>
          <a:blip r:embed="rId3">
            <a:alphaModFix/>
          </a:blip>
          <a:stretch>
            <a:fillRect/>
          </a:stretch>
        </p:blipFill>
        <p:spPr>
          <a:xfrm>
            <a:off x="4933653" y="458025"/>
            <a:ext cx="3980173" cy="4526300"/>
          </a:xfrm>
          <a:prstGeom prst="rect">
            <a:avLst/>
          </a:prstGeom>
          <a:noFill/>
          <a:ln>
            <a:noFill/>
          </a:ln>
        </p:spPr>
      </p:pic>
      <p:sp>
        <p:nvSpPr>
          <p:cNvPr id="71" name="Google Shape;71;p14"/>
          <p:cNvSpPr txBox="1"/>
          <p:nvPr/>
        </p:nvSpPr>
        <p:spPr>
          <a:xfrm>
            <a:off x="203350" y="1552200"/>
            <a:ext cx="4520100" cy="29862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US Prevailing Wage Program </a:t>
            </a:r>
            <a:endParaRPr>
              <a:solidFill>
                <a:schemeClr val="dk1"/>
              </a:solidFill>
              <a:latin typeface="Roboto Slab"/>
              <a:ea typeface="Roboto Slab"/>
              <a:cs typeface="Roboto Slab"/>
              <a:sym typeface="Roboto Slab"/>
            </a:endParaRPr>
          </a:p>
          <a:p>
            <a:pPr marL="457200" lvl="0" indent="-317500" algn="l" rtl="0">
              <a:lnSpc>
                <a:spcPct val="20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Spanning from 2012 to 2020 </a:t>
            </a:r>
            <a:endParaRPr>
              <a:solidFill>
                <a:schemeClr val="dk1"/>
              </a:solidFill>
              <a:latin typeface="Roboto Slab"/>
              <a:ea typeface="Roboto Slab"/>
              <a:cs typeface="Roboto Slab"/>
              <a:sym typeface="Roboto Slab"/>
            </a:endParaRPr>
          </a:p>
          <a:p>
            <a:pPr marL="457200" lvl="0" indent="-317500" algn="l" rtl="0">
              <a:lnSpc>
                <a:spcPct val="20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Data Preprocessing steps include: </a:t>
            </a:r>
            <a:endParaRPr>
              <a:solidFill>
                <a:schemeClr val="dk1"/>
              </a:solidFill>
              <a:latin typeface="Roboto Slab"/>
              <a:ea typeface="Roboto Slab"/>
              <a:cs typeface="Roboto Slab"/>
              <a:sym typeface="Roboto Slab"/>
            </a:endParaRPr>
          </a:p>
          <a:p>
            <a:pPr marL="914400" lvl="1" indent="-317500" algn="l" rtl="0">
              <a:lnSpc>
                <a:spcPct val="20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dropping misaligned columns</a:t>
            </a:r>
            <a:endParaRPr>
              <a:solidFill>
                <a:schemeClr val="dk1"/>
              </a:solidFill>
              <a:latin typeface="Roboto Slab"/>
              <a:ea typeface="Roboto Slab"/>
              <a:cs typeface="Roboto Slab"/>
              <a:sym typeface="Roboto Slab"/>
            </a:endParaRPr>
          </a:p>
          <a:p>
            <a:pPr marL="914400" lvl="1" indent="-317500" algn="l" rtl="0">
              <a:lnSpc>
                <a:spcPct val="20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 identifying and replacing repetitive data </a:t>
            </a:r>
            <a:endParaRPr>
              <a:solidFill>
                <a:schemeClr val="dk1"/>
              </a:solidFill>
              <a:latin typeface="Roboto Slab"/>
              <a:ea typeface="Roboto Slab"/>
              <a:cs typeface="Roboto Slab"/>
              <a:sym typeface="Roboto Slab"/>
            </a:endParaRPr>
          </a:p>
          <a:p>
            <a:pPr marL="914400" lvl="1" indent="-317500" algn="l" rtl="0">
              <a:lnSpc>
                <a:spcPct val="200000"/>
              </a:lnSpc>
              <a:spcBef>
                <a:spcPts val="0"/>
              </a:spcBef>
              <a:spcAft>
                <a:spcPts val="0"/>
              </a:spcAft>
              <a:buClr>
                <a:schemeClr val="dk1"/>
              </a:buClr>
              <a:buSzPts val="1400"/>
              <a:buFont typeface="Roboto Slab"/>
              <a:buChar char="○"/>
            </a:pPr>
            <a:r>
              <a:rPr lang="en">
                <a:solidFill>
                  <a:schemeClr val="dk1"/>
                </a:solidFill>
                <a:latin typeface="Roboto Slab"/>
                <a:ea typeface="Roboto Slab"/>
                <a:cs typeface="Roboto Slab"/>
                <a:sym typeface="Roboto Slab"/>
              </a:rPr>
              <a:t>concatenating the data from all the years into the main_df</a:t>
            </a:r>
            <a:endParaRPr>
              <a:solidFill>
                <a:schemeClr val="dk1"/>
              </a:solidFill>
              <a:latin typeface="Roboto Slab"/>
              <a:ea typeface="Roboto Slab"/>
              <a:cs typeface="Roboto Slab"/>
              <a:sym typeface="Roboto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Code for pie chart showing number of cases based on level of education </a:t>
            </a:r>
            <a:endParaRPr/>
          </a:p>
        </p:txBody>
      </p:sp>
      <p:pic>
        <p:nvPicPr>
          <p:cNvPr id="189" name="Google Shape;189;p32"/>
          <p:cNvPicPr preferRelativeResize="0"/>
          <p:nvPr/>
        </p:nvPicPr>
        <p:blipFill>
          <a:blip r:embed="rId3">
            <a:alphaModFix/>
          </a:blip>
          <a:stretch>
            <a:fillRect/>
          </a:stretch>
        </p:blipFill>
        <p:spPr>
          <a:xfrm>
            <a:off x="731349" y="1494700"/>
            <a:ext cx="7681323" cy="33656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87900" y="8618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Pie chart showing number of cases based on level of education </a:t>
            </a:r>
            <a:endParaRPr/>
          </a:p>
          <a:p>
            <a:pPr marL="0" lvl="0" indent="0" algn="l" rtl="0">
              <a:spcBef>
                <a:spcPts val="0"/>
              </a:spcBef>
              <a:spcAft>
                <a:spcPts val="0"/>
              </a:spcAft>
              <a:buNone/>
            </a:pPr>
            <a:endParaRPr/>
          </a:p>
        </p:txBody>
      </p:sp>
      <p:sp>
        <p:nvSpPr>
          <p:cNvPr id="195" name="Google Shape;195;p33"/>
          <p:cNvSpPr txBox="1"/>
          <p:nvPr/>
        </p:nvSpPr>
        <p:spPr>
          <a:xfrm>
            <a:off x="5737825" y="1329100"/>
            <a:ext cx="28206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Majority of the employees with PWD applications had either a Master’s degree or a bachelor’s degree.</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About 13% of the applicant’s had no recorded level of education</a:t>
            </a:r>
            <a:endParaRPr>
              <a:solidFill>
                <a:schemeClr val="dk1"/>
              </a:solidFill>
              <a:latin typeface="Roboto"/>
              <a:ea typeface="Roboto"/>
              <a:cs typeface="Roboto"/>
              <a:sym typeface="Roboto"/>
            </a:endParaRPr>
          </a:p>
        </p:txBody>
      </p:sp>
      <p:pic>
        <p:nvPicPr>
          <p:cNvPr id="196" name="Google Shape;196;p33"/>
          <p:cNvPicPr preferRelativeResize="0"/>
          <p:nvPr/>
        </p:nvPicPr>
        <p:blipFill>
          <a:blip r:embed="rId3">
            <a:alphaModFix/>
          </a:blip>
          <a:stretch>
            <a:fillRect/>
          </a:stretch>
        </p:blipFill>
        <p:spPr>
          <a:xfrm>
            <a:off x="486175" y="1428625"/>
            <a:ext cx="4192677" cy="3290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918502" y="352725"/>
            <a:ext cx="7362600" cy="80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Code for graphing case numbers per state</a:t>
            </a:r>
            <a:endParaRPr/>
          </a:p>
        </p:txBody>
      </p:sp>
      <p:pic>
        <p:nvPicPr>
          <p:cNvPr id="202" name="Google Shape;202;p34"/>
          <p:cNvPicPr preferRelativeResize="0"/>
          <p:nvPr/>
        </p:nvPicPr>
        <p:blipFill rotWithShape="1">
          <a:blip r:embed="rId3">
            <a:alphaModFix/>
          </a:blip>
          <a:srcRect r="8941"/>
          <a:stretch/>
        </p:blipFill>
        <p:spPr>
          <a:xfrm>
            <a:off x="260125" y="1846350"/>
            <a:ext cx="8679351" cy="1915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1052550" y="242175"/>
            <a:ext cx="7038900" cy="914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Horizontal Bar Graph for Number of Workers in each of the 50 states in the US </a:t>
            </a:r>
            <a:endParaRPr/>
          </a:p>
        </p:txBody>
      </p:sp>
      <p:pic>
        <p:nvPicPr>
          <p:cNvPr id="208" name="Google Shape;208;p35"/>
          <p:cNvPicPr preferRelativeResize="0"/>
          <p:nvPr/>
        </p:nvPicPr>
        <p:blipFill>
          <a:blip r:embed="rId3">
            <a:alphaModFix/>
          </a:blip>
          <a:stretch>
            <a:fillRect/>
          </a:stretch>
        </p:blipFill>
        <p:spPr>
          <a:xfrm>
            <a:off x="684499" y="1348925"/>
            <a:ext cx="6193625" cy="3600075"/>
          </a:xfrm>
          <a:prstGeom prst="rect">
            <a:avLst/>
          </a:prstGeom>
          <a:noFill/>
          <a:ln>
            <a:noFill/>
          </a:ln>
        </p:spPr>
      </p:pic>
      <p:sp>
        <p:nvSpPr>
          <p:cNvPr id="209" name="Google Shape;209;p35"/>
          <p:cNvSpPr txBox="1"/>
          <p:nvPr/>
        </p:nvSpPr>
        <p:spPr>
          <a:xfrm>
            <a:off x="7174975" y="1383125"/>
            <a:ext cx="17937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California had the highest number of applicants by a wide margin.</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387900" y="437700"/>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Code for Case Counts based on Visa Status</a:t>
            </a:r>
            <a:endParaRPr/>
          </a:p>
        </p:txBody>
      </p:sp>
      <p:pic>
        <p:nvPicPr>
          <p:cNvPr id="215" name="Google Shape;215;p36"/>
          <p:cNvPicPr preferRelativeResize="0"/>
          <p:nvPr/>
        </p:nvPicPr>
        <p:blipFill>
          <a:blip r:embed="rId3">
            <a:alphaModFix/>
          </a:blip>
          <a:stretch>
            <a:fillRect/>
          </a:stretch>
        </p:blipFill>
        <p:spPr>
          <a:xfrm>
            <a:off x="152400" y="1747013"/>
            <a:ext cx="8839200" cy="164947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1294200" y="281450"/>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Case Counts based on Visa Status</a:t>
            </a:r>
            <a:endParaRPr/>
          </a:p>
        </p:txBody>
      </p:sp>
      <p:pic>
        <p:nvPicPr>
          <p:cNvPr id="221" name="Google Shape;221;p37"/>
          <p:cNvPicPr preferRelativeResize="0"/>
          <p:nvPr/>
        </p:nvPicPr>
        <p:blipFill>
          <a:blip r:embed="rId3">
            <a:alphaModFix/>
          </a:blip>
          <a:stretch>
            <a:fillRect/>
          </a:stretch>
        </p:blipFill>
        <p:spPr>
          <a:xfrm>
            <a:off x="484288" y="1195875"/>
            <a:ext cx="5232923" cy="3530850"/>
          </a:xfrm>
          <a:prstGeom prst="rect">
            <a:avLst/>
          </a:prstGeom>
          <a:noFill/>
          <a:ln>
            <a:noFill/>
          </a:ln>
        </p:spPr>
      </p:pic>
      <p:sp>
        <p:nvSpPr>
          <p:cNvPr id="222" name="Google Shape;222;p37"/>
          <p:cNvSpPr txBox="1"/>
          <p:nvPr/>
        </p:nvSpPr>
        <p:spPr>
          <a:xfrm>
            <a:off x="5916075" y="1416650"/>
            <a:ext cx="25818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Permanent Labor Certification consists of nearly 120,000 people in the US Prevailing Wage Program.  </a:t>
            </a:r>
            <a:endParaRPr>
              <a:solidFill>
                <a:schemeClr val="dk1"/>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Code to see how many jobs require travel </a:t>
            </a:r>
            <a:endParaRPr/>
          </a:p>
        </p:txBody>
      </p:sp>
      <p:pic>
        <p:nvPicPr>
          <p:cNvPr id="228" name="Google Shape;228;p38"/>
          <p:cNvPicPr preferRelativeResize="0"/>
          <p:nvPr/>
        </p:nvPicPr>
        <p:blipFill>
          <a:blip r:embed="rId3">
            <a:alphaModFix/>
          </a:blip>
          <a:stretch>
            <a:fillRect/>
          </a:stretch>
        </p:blipFill>
        <p:spPr>
          <a:xfrm>
            <a:off x="2117625" y="1255850"/>
            <a:ext cx="4908731" cy="36945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title"/>
          </p:nvPr>
        </p:nvSpPr>
        <p:spPr>
          <a:xfrm>
            <a:off x="387900" y="458025"/>
            <a:ext cx="86523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Pie Chart for Amount of Jobs Requiring Travel</a:t>
            </a:r>
            <a:endParaRPr/>
          </a:p>
        </p:txBody>
      </p:sp>
      <p:pic>
        <p:nvPicPr>
          <p:cNvPr id="234" name="Google Shape;234;p39"/>
          <p:cNvPicPr preferRelativeResize="0"/>
          <p:nvPr/>
        </p:nvPicPr>
        <p:blipFill>
          <a:blip r:embed="rId3">
            <a:alphaModFix/>
          </a:blip>
          <a:stretch>
            <a:fillRect/>
          </a:stretch>
        </p:blipFill>
        <p:spPr>
          <a:xfrm>
            <a:off x="3886913" y="1184800"/>
            <a:ext cx="4921113" cy="3694574"/>
          </a:xfrm>
          <a:prstGeom prst="rect">
            <a:avLst/>
          </a:prstGeom>
          <a:noFill/>
          <a:ln>
            <a:noFill/>
          </a:ln>
        </p:spPr>
      </p:pic>
      <p:sp>
        <p:nvSpPr>
          <p:cNvPr id="235" name="Google Shape;235;p39"/>
          <p:cNvSpPr txBox="1"/>
          <p:nvPr/>
        </p:nvSpPr>
        <p:spPr>
          <a:xfrm>
            <a:off x="271100" y="1816475"/>
            <a:ext cx="30969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74.5% of the participants are not required to travel for their jobs.</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25.5% of people are required to travel for their jobs. </a:t>
            </a:r>
            <a:endParaRPr>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Code to see how many jobs require training</a:t>
            </a:r>
            <a:endParaRPr/>
          </a:p>
        </p:txBody>
      </p:sp>
      <p:pic>
        <p:nvPicPr>
          <p:cNvPr id="241" name="Google Shape;241;p40"/>
          <p:cNvPicPr preferRelativeResize="0"/>
          <p:nvPr/>
        </p:nvPicPr>
        <p:blipFill>
          <a:blip r:embed="rId3">
            <a:alphaModFix/>
          </a:blip>
          <a:stretch>
            <a:fillRect/>
          </a:stretch>
        </p:blipFill>
        <p:spPr>
          <a:xfrm>
            <a:off x="2193075" y="1262625"/>
            <a:ext cx="4757840" cy="3694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Pie Chart for Amount of Jobs Requiring Training</a:t>
            </a:r>
            <a:endParaRPr/>
          </a:p>
        </p:txBody>
      </p:sp>
      <p:pic>
        <p:nvPicPr>
          <p:cNvPr id="247" name="Google Shape;247;p41"/>
          <p:cNvPicPr preferRelativeResize="0"/>
          <p:nvPr/>
        </p:nvPicPr>
        <p:blipFill rotWithShape="1">
          <a:blip r:embed="rId3">
            <a:alphaModFix/>
          </a:blip>
          <a:srcRect/>
          <a:stretch/>
        </p:blipFill>
        <p:spPr>
          <a:xfrm>
            <a:off x="4184600" y="1272875"/>
            <a:ext cx="4339361" cy="3694575"/>
          </a:xfrm>
          <a:prstGeom prst="rect">
            <a:avLst/>
          </a:prstGeom>
          <a:noFill/>
          <a:ln>
            <a:noFill/>
          </a:ln>
        </p:spPr>
      </p:pic>
      <p:sp>
        <p:nvSpPr>
          <p:cNvPr id="248" name="Google Shape;248;p41"/>
          <p:cNvSpPr txBox="1"/>
          <p:nvPr/>
        </p:nvSpPr>
        <p:spPr>
          <a:xfrm>
            <a:off x="271100" y="1816475"/>
            <a:ext cx="30969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97.9% of the participants are not required to go through training for their jobs.</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2.1% of people do require training for their jobs. </a:t>
            </a:r>
            <a:endParaRPr>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Main Dataframe Output</a:t>
            </a:r>
            <a:endParaRPr/>
          </a:p>
        </p:txBody>
      </p:sp>
      <p:pic>
        <p:nvPicPr>
          <p:cNvPr id="77" name="Google Shape;77;p15"/>
          <p:cNvPicPr preferRelativeResize="0"/>
          <p:nvPr/>
        </p:nvPicPr>
        <p:blipFill>
          <a:blip r:embed="rId3">
            <a:alphaModFix/>
          </a:blip>
          <a:stretch>
            <a:fillRect/>
          </a:stretch>
        </p:blipFill>
        <p:spPr>
          <a:xfrm>
            <a:off x="152400" y="1648950"/>
            <a:ext cx="8839199" cy="1515291"/>
          </a:xfrm>
          <a:prstGeom prst="rect">
            <a:avLst/>
          </a:prstGeom>
          <a:noFill/>
          <a:ln>
            <a:noFill/>
          </a:ln>
        </p:spPr>
      </p:pic>
      <p:pic>
        <p:nvPicPr>
          <p:cNvPr id="78" name="Google Shape;78;p15"/>
          <p:cNvPicPr preferRelativeResize="0"/>
          <p:nvPr/>
        </p:nvPicPr>
        <p:blipFill>
          <a:blip r:embed="rId4">
            <a:alphaModFix/>
          </a:blip>
          <a:stretch>
            <a:fillRect/>
          </a:stretch>
        </p:blipFill>
        <p:spPr>
          <a:xfrm>
            <a:off x="152400" y="3519916"/>
            <a:ext cx="8839200" cy="96744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387900" y="1998550"/>
            <a:ext cx="8368200" cy="1538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FFFFF"/>
                </a:solidFill>
              </a:rPr>
              <a:t>El fin.</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Plotting PWD Wage on US Map Using Plotly</a:t>
            </a:r>
            <a:endParaRPr/>
          </a:p>
        </p:txBody>
      </p:sp>
      <p:pic>
        <p:nvPicPr>
          <p:cNvPr id="84" name="Google Shape;84;p16"/>
          <p:cNvPicPr preferRelativeResize="0"/>
          <p:nvPr/>
        </p:nvPicPr>
        <p:blipFill>
          <a:blip r:embed="rId3">
            <a:alphaModFix/>
          </a:blip>
          <a:stretch>
            <a:fillRect/>
          </a:stretch>
        </p:blipFill>
        <p:spPr>
          <a:xfrm>
            <a:off x="387900" y="1431375"/>
            <a:ext cx="8488126" cy="34205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482800" y="152975"/>
            <a:ext cx="7608600" cy="914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Average PWD Wage by Year and State</a:t>
            </a:r>
            <a:endParaRPr/>
          </a:p>
        </p:txBody>
      </p:sp>
      <p:pic>
        <p:nvPicPr>
          <p:cNvPr id="90" name="Google Shape;90;p17"/>
          <p:cNvPicPr preferRelativeResize="0"/>
          <p:nvPr/>
        </p:nvPicPr>
        <p:blipFill>
          <a:blip r:embed="rId3">
            <a:alphaModFix/>
          </a:blip>
          <a:stretch>
            <a:fillRect/>
          </a:stretch>
        </p:blipFill>
        <p:spPr>
          <a:xfrm>
            <a:off x="529901" y="1364000"/>
            <a:ext cx="8178400" cy="2857500"/>
          </a:xfrm>
          <a:prstGeom prst="rect">
            <a:avLst/>
          </a:prstGeom>
          <a:noFill/>
          <a:ln>
            <a:noFill/>
          </a:ln>
        </p:spPr>
      </p:pic>
      <p:sp>
        <p:nvSpPr>
          <p:cNvPr id="91" name="Google Shape;91;p17"/>
          <p:cNvSpPr txBox="1"/>
          <p:nvPr/>
        </p:nvSpPr>
        <p:spPr>
          <a:xfrm rot="3956" flipH="1">
            <a:off x="400659" y="4314118"/>
            <a:ext cx="8343306" cy="8313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The above US map shows the average PW program wage by state and year. Darker colors indicate a higher wage, and hovering over the state shows the average wage for the selected year.</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Plotting Working Experience on US Map Using Plotly</a:t>
            </a:r>
            <a:endParaRPr/>
          </a:p>
        </p:txBody>
      </p:sp>
      <p:pic>
        <p:nvPicPr>
          <p:cNvPr id="97" name="Google Shape;97;p18"/>
          <p:cNvPicPr preferRelativeResize="0"/>
          <p:nvPr/>
        </p:nvPicPr>
        <p:blipFill rotWithShape="1">
          <a:blip r:embed="rId3">
            <a:alphaModFix/>
          </a:blip>
          <a:srcRect r="29463"/>
          <a:stretch/>
        </p:blipFill>
        <p:spPr>
          <a:xfrm>
            <a:off x="274362" y="1510400"/>
            <a:ext cx="8595277" cy="3320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Average Work Experience by Year and State</a:t>
            </a:r>
            <a:endParaRPr/>
          </a:p>
        </p:txBody>
      </p:sp>
      <p:pic>
        <p:nvPicPr>
          <p:cNvPr id="103" name="Google Shape;103;p19"/>
          <p:cNvPicPr preferRelativeResize="0"/>
          <p:nvPr/>
        </p:nvPicPr>
        <p:blipFill>
          <a:blip r:embed="rId3">
            <a:alphaModFix/>
          </a:blip>
          <a:stretch>
            <a:fillRect/>
          </a:stretch>
        </p:blipFill>
        <p:spPr>
          <a:xfrm>
            <a:off x="504229" y="1306888"/>
            <a:ext cx="8135550" cy="2842550"/>
          </a:xfrm>
          <a:prstGeom prst="rect">
            <a:avLst/>
          </a:prstGeom>
          <a:noFill/>
          <a:ln>
            <a:noFill/>
          </a:ln>
        </p:spPr>
      </p:pic>
      <p:sp>
        <p:nvSpPr>
          <p:cNvPr id="104" name="Google Shape;104;p19"/>
          <p:cNvSpPr txBox="1"/>
          <p:nvPr/>
        </p:nvSpPr>
        <p:spPr>
          <a:xfrm>
            <a:off x="387900" y="4312225"/>
            <a:ext cx="8251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Average work experience of employees in a state by year from 2012-2020. Darker color indicates that employees in a state have, on average, more years of work experience.</a:t>
            </a: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  </a:t>
            </a:r>
            <a:endParaRPr>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Code for Employer Base Distribution </a:t>
            </a:r>
            <a:endParaRPr/>
          </a:p>
        </p:txBody>
      </p:sp>
      <p:pic>
        <p:nvPicPr>
          <p:cNvPr id="110" name="Google Shape;110;p20"/>
          <p:cNvPicPr preferRelativeResize="0"/>
          <p:nvPr/>
        </p:nvPicPr>
        <p:blipFill>
          <a:blip r:embed="rId3">
            <a:alphaModFix/>
          </a:blip>
          <a:stretch>
            <a:fillRect/>
          </a:stretch>
        </p:blipFill>
        <p:spPr>
          <a:xfrm>
            <a:off x="349775" y="1389500"/>
            <a:ext cx="8444426" cy="3557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xfrm>
            <a:off x="387900" y="8407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Employer Base Distribution Among States</a:t>
            </a:r>
            <a:endParaRPr/>
          </a:p>
        </p:txBody>
      </p:sp>
      <p:pic>
        <p:nvPicPr>
          <p:cNvPr id="116" name="Google Shape;116;p21"/>
          <p:cNvPicPr preferRelativeResize="0"/>
          <p:nvPr/>
        </p:nvPicPr>
        <p:blipFill rotWithShape="1">
          <a:blip r:embed="rId3">
            <a:alphaModFix/>
          </a:blip>
          <a:srcRect l="15131"/>
          <a:stretch/>
        </p:blipFill>
        <p:spPr>
          <a:xfrm>
            <a:off x="691713" y="770175"/>
            <a:ext cx="7760573" cy="3603150"/>
          </a:xfrm>
          <a:prstGeom prst="rect">
            <a:avLst/>
          </a:prstGeom>
          <a:noFill/>
          <a:ln>
            <a:noFill/>
          </a:ln>
        </p:spPr>
      </p:pic>
      <p:sp>
        <p:nvSpPr>
          <p:cNvPr id="117" name="Google Shape;117;p21"/>
          <p:cNvSpPr txBox="1"/>
          <p:nvPr/>
        </p:nvSpPr>
        <p:spPr>
          <a:xfrm>
            <a:off x="211800" y="4312200"/>
            <a:ext cx="8544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a:ea typeface="Roboto"/>
                <a:cs typeface="Roboto"/>
                <a:sym typeface="Roboto"/>
              </a:rPr>
              <a:t>The above US map shows the concentration of the location of employers that are hiring the greatest number of participants in the PW program by state. States with darker colors are home to companies hiring the most participants.</a:t>
            </a:r>
            <a:endParaRPr>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1338</Words>
  <Application>Microsoft Macintosh PowerPoint</Application>
  <PresentationFormat>On-screen Show (16:9)</PresentationFormat>
  <Paragraphs>110</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Roboto</vt:lpstr>
      <vt:lpstr>Roboto Slab</vt:lpstr>
      <vt:lpstr>Arial</vt:lpstr>
      <vt:lpstr>Marina</vt:lpstr>
      <vt:lpstr>US Prevailing Wage Program</vt:lpstr>
      <vt:lpstr>Main Dataframe</vt:lpstr>
      <vt:lpstr>Main Dataframe Output</vt:lpstr>
      <vt:lpstr>Plotting PWD Wage on US Map Using Plotly</vt:lpstr>
      <vt:lpstr>Average PWD Wage by Year and State</vt:lpstr>
      <vt:lpstr>Plotting Working Experience on US Map Using Plotly</vt:lpstr>
      <vt:lpstr>Average Work Experience by Year and State</vt:lpstr>
      <vt:lpstr>Code for Employer Base Distribution </vt:lpstr>
      <vt:lpstr>Employer Base Distribution Among States</vt:lpstr>
      <vt:lpstr>Code for Employee Distribution </vt:lpstr>
      <vt:lpstr>Employee Distribution Among States</vt:lpstr>
      <vt:lpstr>Code for Top Job Titles in USA Wordcloud </vt:lpstr>
      <vt:lpstr>Top Job Titles in USA Wordcloud </vt:lpstr>
      <vt:lpstr>Code for Top Job Titles in Georgia Wordcloud </vt:lpstr>
      <vt:lpstr>Top Job Titles in Georgia Wordcloud </vt:lpstr>
      <vt:lpstr> Code for plotting number of cases in the US PWD 2012 - 2020</vt:lpstr>
      <vt:lpstr>Trend of Number of Cases in the US Prevailing Wage Program from 2012 to 2020</vt:lpstr>
      <vt:lpstr>Code for plotting average wage in the US PWD 2012 - 2020 </vt:lpstr>
      <vt:lpstr>Trend of Average Wage in the US Prevailing Wage Program from 2012 to 2020 </vt:lpstr>
      <vt:lpstr>Code for pie chart showing number of cases based on level of education </vt:lpstr>
      <vt:lpstr>Pie chart showing number of cases based on level of education  </vt:lpstr>
      <vt:lpstr>Code for graphing case numbers per state</vt:lpstr>
      <vt:lpstr>Horizontal Bar Graph for Number of Workers in each of the 50 states in the US </vt:lpstr>
      <vt:lpstr>Code for Case Counts based on Visa Status</vt:lpstr>
      <vt:lpstr>Case Counts based on Visa Status</vt:lpstr>
      <vt:lpstr>Code to see how many jobs require travel </vt:lpstr>
      <vt:lpstr>Pie Chart for Amount of Jobs Requiring Travel</vt:lpstr>
      <vt:lpstr>Code to see how many jobs require training</vt:lpstr>
      <vt:lpstr>Pie Chart for Amount of Jobs Requiring Training</vt:lpstr>
      <vt:lpstr>El 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Prevailing Wage Program</dc:title>
  <cp:lastModifiedBy>Pranshu Srivastav</cp:lastModifiedBy>
  <cp:revision>1</cp:revision>
  <dcterms:modified xsi:type="dcterms:W3CDTF">2022-01-09T02:00:38Z</dcterms:modified>
</cp:coreProperties>
</file>